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58" r:id="rId10"/>
    <p:sldId id="25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13" Type="http://schemas.openxmlformats.org/officeDocument/2006/relationships/image" Target="../media/image26.jpg"/><Relationship Id="rId3" Type="http://schemas.openxmlformats.org/officeDocument/2006/relationships/image" Target="../media/image10.png"/><Relationship Id="rId7" Type="http://schemas.openxmlformats.org/officeDocument/2006/relationships/image" Target="../media/image20.jpg"/><Relationship Id="rId12" Type="http://schemas.openxmlformats.org/officeDocument/2006/relationships/image" Target="../media/image25.jpg"/><Relationship Id="rId2" Type="http://schemas.openxmlformats.org/officeDocument/2006/relationships/image" Target="../media/image17.png"/><Relationship Id="rId16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11" Type="http://schemas.openxmlformats.org/officeDocument/2006/relationships/image" Target="../media/image24.jpg"/><Relationship Id="rId5" Type="http://schemas.openxmlformats.org/officeDocument/2006/relationships/image" Target="../media/image18.jpg"/><Relationship Id="rId15" Type="http://schemas.openxmlformats.org/officeDocument/2006/relationships/image" Target="../media/image28.jpg"/><Relationship Id="rId10" Type="http://schemas.openxmlformats.org/officeDocument/2006/relationships/image" Target="../media/image23.jpg"/><Relationship Id="rId4" Type="http://schemas.openxmlformats.org/officeDocument/2006/relationships/image" Target="../media/image15.png"/><Relationship Id="rId9" Type="http://schemas.openxmlformats.org/officeDocument/2006/relationships/image" Target="../media/image22.jpg"/><Relationship Id="rId14" Type="http://schemas.openxmlformats.org/officeDocument/2006/relationships/image" Target="../media/image2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13" Type="http://schemas.openxmlformats.org/officeDocument/2006/relationships/image" Target="../media/image41.jpg"/><Relationship Id="rId3" Type="http://schemas.openxmlformats.org/officeDocument/2006/relationships/image" Target="../media/image31.png"/><Relationship Id="rId7" Type="http://schemas.openxmlformats.org/officeDocument/2006/relationships/image" Target="../media/image35.jpg"/><Relationship Id="rId12" Type="http://schemas.openxmlformats.org/officeDocument/2006/relationships/image" Target="../media/image40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11" Type="http://schemas.openxmlformats.org/officeDocument/2006/relationships/image" Target="../media/image39.jpg"/><Relationship Id="rId5" Type="http://schemas.openxmlformats.org/officeDocument/2006/relationships/image" Target="../media/image33.jpg"/><Relationship Id="rId10" Type="http://schemas.openxmlformats.org/officeDocument/2006/relationships/image" Target="../media/image38.jpg"/><Relationship Id="rId4" Type="http://schemas.openxmlformats.org/officeDocument/2006/relationships/image" Target="../media/image32.png"/><Relationship Id="rId9" Type="http://schemas.openxmlformats.org/officeDocument/2006/relationships/image" Target="../media/image37.jpg"/><Relationship Id="rId14" Type="http://schemas.openxmlformats.org/officeDocument/2006/relationships/image" Target="../media/image42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13" Type="http://schemas.openxmlformats.org/officeDocument/2006/relationships/image" Target="../media/image54.jpg"/><Relationship Id="rId3" Type="http://schemas.openxmlformats.org/officeDocument/2006/relationships/image" Target="../media/image44.png"/><Relationship Id="rId7" Type="http://schemas.openxmlformats.org/officeDocument/2006/relationships/image" Target="../media/image48.jpg"/><Relationship Id="rId12" Type="http://schemas.openxmlformats.org/officeDocument/2006/relationships/image" Target="../media/image53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g"/><Relationship Id="rId11" Type="http://schemas.openxmlformats.org/officeDocument/2006/relationships/image" Target="../media/image52.jpg"/><Relationship Id="rId5" Type="http://schemas.openxmlformats.org/officeDocument/2006/relationships/image" Target="../media/image46.jpg"/><Relationship Id="rId10" Type="http://schemas.openxmlformats.org/officeDocument/2006/relationships/image" Target="../media/image51.jpg"/><Relationship Id="rId4" Type="http://schemas.openxmlformats.org/officeDocument/2006/relationships/image" Target="../media/image45.png"/><Relationship Id="rId9" Type="http://schemas.openxmlformats.org/officeDocument/2006/relationships/image" Target="../media/image5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ЗАЕДНО ЧРЕЗ ЗНАНИЕ ЗА УСТОЙЧИВА ИКОНОМИКА И ОБЩЕСТВЕНА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78" y="54071"/>
            <a:ext cx="1882847" cy="1167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001" y="133632"/>
            <a:ext cx="1383175" cy="1026853"/>
          </a:xfrm>
          <a:prstGeom prst="rect">
            <a:avLst/>
          </a:prstGeom>
        </p:spPr>
      </p:pic>
      <p:pic>
        <p:nvPicPr>
          <p:cNvPr id="4" name="Картина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510" y="209506"/>
            <a:ext cx="2701041" cy="8751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0895" y="2500734"/>
            <a:ext cx="4456562" cy="317629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75001" y="1794750"/>
            <a:ext cx="5229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/>
            <a:r>
              <a:rPr lang="bg-BG" sz="2800" b="1" i="1" dirty="0">
                <a:ln/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ДГ „ РАДОСТ“ ГР. ДРАГОМАН</a:t>
            </a:r>
            <a:endParaRPr lang="bg-BG" sz="2800" b="1" i="1" dirty="0">
              <a:ln/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45710" y="5677025"/>
            <a:ext cx="518693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400"/>
            <a:endParaRPr lang="bg-BG" sz="2800" b="1" i="1" dirty="0">
              <a:ln/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/>
            <a:r>
              <a:rPr lang="bg-BG" sz="2800" b="1" i="1" dirty="0" smtClean="0">
                <a:ln/>
                <a:effectLst>
                  <a:outerShdw blurRad="38100" dist="19050" dir="2700000" algn="tl" rotWithShape="0">
                    <a:prstClr val="black">
                      <a:lumMod val="50000"/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Директор: Милена Димитрова</a:t>
            </a:r>
            <a:endParaRPr lang="en-US" sz="2800" b="1" i="1" dirty="0">
              <a:ln/>
              <a:effectLst>
                <a:outerShdw blurRad="38100" dist="19050" dir="2700000" algn="tl" rotWithShape="0">
                  <a:prstClr val="black">
                    <a:lumMod val="50000"/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06072" y="1211876"/>
            <a:ext cx="77788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0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Проект </a:t>
            </a:r>
            <a:r>
              <a:rPr lang="en-US" sz="20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BG05SFPR001-1.003-0001 </a:t>
            </a:r>
            <a:r>
              <a:rPr lang="bg-BG" sz="20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„Силен старт</a:t>
            </a:r>
            <a:r>
              <a:rPr lang="bg-BG" sz="20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“   </a:t>
            </a:r>
          </a:p>
          <a:p>
            <a:r>
              <a:rPr lang="bg-BG" sz="20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bg-BG" sz="20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99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8973" y="121795"/>
            <a:ext cx="1201016" cy="89619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3965" y="1465938"/>
            <a:ext cx="118485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Детска градина </a:t>
            </a:r>
            <a:r>
              <a:rPr lang="bg-BG" sz="2000" b="1" i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„Радост“ гр. Драгоман участва </a:t>
            </a:r>
            <a:r>
              <a:rPr lang="bg-BG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 Проект </a:t>
            </a:r>
            <a:r>
              <a:rPr lang="en-US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BG05SFPR001-1.003-0001 </a:t>
            </a:r>
            <a:r>
              <a:rPr lang="bg-BG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„Силен старт“. Проектът се реализира по програма „Образование“ 2021-2027 г., съфинансирана от Европейския съюз</a:t>
            </a:r>
            <a:r>
              <a:rPr lang="bg-BG" sz="2000" b="1" i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</a:p>
          <a:p>
            <a:endParaRPr lang="bg-BG" sz="2000" b="1" i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bg-BG" sz="2000" b="1" i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През учебната 2024-2025 година от общо 114 деца в проекта участват 39 деца  в три групи в Модул 4 Занимания по интереси.</a:t>
            </a:r>
            <a:r>
              <a:rPr lang="en-US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en-US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bg-BG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9041" y="3835170"/>
            <a:ext cx="117584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000" b="1" i="1" u="sng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Дейностите по които участваме са:</a:t>
            </a:r>
            <a:br>
              <a:rPr lang="bg-BG" sz="2000" b="1" i="1" u="sng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bg-BG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bg-BG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bg-BG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Дейност 1.</a:t>
            </a:r>
            <a:br>
              <a:rPr lang="bg-BG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bg-BG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bg-BG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bg-BG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Повишаване на квалификацията на педагогическите </a:t>
            </a:r>
            <a:br>
              <a:rPr lang="bg-BG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bg-BG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 специалисти, вкл. нови в системата учители за </a:t>
            </a:r>
            <a:br>
              <a:rPr lang="bg-BG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bg-BG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 осъществяване на обща и допълнителна подкрепа        </a:t>
            </a:r>
            <a:br>
              <a:rPr lang="bg-BG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bg-BG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              личностно развитие и обучения на непедагогическия персонал.</a:t>
            </a:r>
            <a:br>
              <a:rPr lang="bg-BG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bg-BG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1337" y="4048045"/>
            <a:ext cx="2877561" cy="18838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5582" y="6839"/>
            <a:ext cx="1883827" cy="11644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9117" y="121795"/>
            <a:ext cx="2700762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99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9093" y="1141652"/>
            <a:ext cx="109985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000" b="1" i="1" u="sng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bg-BG" sz="2000" b="1" i="1" u="sng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Дейност 2 в детска градина </a:t>
            </a:r>
            <a:r>
              <a:rPr lang="bg-BG" sz="2000" b="1" i="1" u="sng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„Радост“ гр.Драгоман назначихме </a:t>
            </a:r>
            <a:r>
              <a:rPr lang="bg-BG" sz="2000" b="1" i="1" u="sng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помощник възпитател на 4 часа, който подпомага работата на учителите, като:</a:t>
            </a:r>
            <a:endParaRPr lang="bg-BG" sz="20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9093" y="2251667"/>
            <a:ext cx="10715223" cy="2759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v"/>
            </a:pP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Участва </a:t>
            </a: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изграждането на навици за самообслужване на децата;</a:t>
            </a: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v"/>
            </a:pP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Организира съвместно с учителите на кътове за игри и занимания;</a:t>
            </a: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v"/>
            </a:pP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 </a:t>
            </a: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подпомага учителя при организацията на педагогическия процес с децата;</a:t>
            </a: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v"/>
            </a:pP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Подпомага </a:t>
            </a: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работата на педагогическите специалисти за подкрепа на личностното развитие на децата в съответствие с индивидуалните им потребности;</a:t>
            </a: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v"/>
            </a:pP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Участва </a:t>
            </a: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изграждането на привлекателна и естетична образователна среда в подкрепа на образователния процес;</a:t>
            </a:r>
            <a:endParaRPr lang="bg-BG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496" y="4617693"/>
            <a:ext cx="4237149" cy="21501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0967" y="0"/>
            <a:ext cx="1883827" cy="11644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8180" y="34823"/>
            <a:ext cx="1383912" cy="10242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478" y="107981"/>
            <a:ext cx="2700762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7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8941" y="1148492"/>
            <a:ext cx="117712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000" b="1" i="1" u="sng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Дейност 4 „Обща подкрепа за личностно развитие за достъп и трайно приобщаване  на деца в </a:t>
            </a:r>
            <a:r>
              <a:rPr lang="bg-BG" sz="2000" b="1" i="1" u="sng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предучилищното </a:t>
            </a:r>
            <a:r>
              <a:rPr lang="bg-BG" sz="2000" b="1" i="1" u="sng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образование“</a:t>
            </a:r>
            <a:r>
              <a:rPr lang="bg-BG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bg-BG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bg-BG" sz="2000" b="1" i="1" dirty="0" smtClean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bg-BG" sz="2000" b="1" i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Заниманията </a:t>
            </a:r>
            <a:r>
              <a:rPr lang="bg-BG" sz="2000" b="1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 интереси са насочени към децата, като отчитат техните индивидуални потребности и интереси, чрез включването им в допълнителни форми по различни образователни направления в областта на спората , изкуствата, гражданското и интеркултурното образование.</a:t>
            </a:r>
            <a:endParaRPr lang="bg-BG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7703" y="90702"/>
            <a:ext cx="1883827" cy="11644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380" y="160811"/>
            <a:ext cx="1383912" cy="10242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42" y="215702"/>
            <a:ext cx="2700762" cy="8779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" y="3381876"/>
            <a:ext cx="10663708" cy="3811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детска градина </a:t>
            </a: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„Радост“ </a:t>
            </a: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 </a:t>
            </a: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Драгоман  </a:t>
            </a: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 сформираха следните групи Занимания по интереси:</a:t>
            </a: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Група  „</a:t>
            </a: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Сръчковци“ 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КТ, ИИ 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13 деца с ръководител Росица Рангелова - старши  учител в ДГ „ Радост“ гр. Драгоман</a:t>
            </a:r>
            <a:endParaRPr lang="bg-BG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  „Изследователи“ 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ОС, КТ, ИИ 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14 деца с ръководител Цветанка Трендафилова -  старши учител в ДГ „ Радост“ гр. Драгоман</a:t>
            </a: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 „ Приложни изкуства  и опазване на околната среда“  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ОС,КТ,ИИ,Музика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12 деца с ръководител Румена Гергова -  старши учител в ДГ „ Радост“ гр. Драгоман.</a:t>
            </a:r>
          </a:p>
          <a:p>
            <a:pPr lvl="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1000"/>
              </a:spcBef>
              <a:buClr>
                <a:srgbClr val="90C226"/>
              </a:buClr>
              <a:buSzPct val="80000"/>
            </a:pPr>
            <a:endParaRPr lang="bg-BG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6000" y="4434089"/>
            <a:ext cx="1634231" cy="129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27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08539"/>
            <a:ext cx="120803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000" b="1" i="1" u="sng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Заниманията по интереси, като част от общата подкрепа и се организират съгласно Наредбата за приобщаващо образование и Наредба за предучилищно образование. Участието на децата е съобразно заявен интерес от техните родители. Чрез организирането на Занимания по интереси в детската градина целим:</a:t>
            </a:r>
            <a:endParaRPr lang="bg-BG" sz="20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340" y="0"/>
            <a:ext cx="1883827" cy="11644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279" y="84322"/>
            <a:ext cx="1383912" cy="10242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9525" y="115320"/>
            <a:ext cx="2700762" cy="8779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0138" y="2856981"/>
            <a:ext cx="10132960" cy="3683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Насърчаване на любопитството, креативността и желанието за учене;</a:t>
            </a: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Насърчаване на самостоятелността и увереността на всяко дете, защото детето избира дейност, която му е приятна и в която се чувства успешно;</a:t>
            </a: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на комуникативни и социални умения – работейки в група децата се учат на сътрудничество, споделяне и </a:t>
            </a: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взаимопомощ;</a:t>
            </a: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Създаване </a:t>
            </a: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положително отношение към детската градина и ученето – когато децата се занимават с това, което обичат, те изпитват удоволствие и удовлетворение, което повишава мотивацията им за учене.</a:t>
            </a:r>
          </a:p>
          <a:p>
            <a:pPr lvl="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Заниманията по интереси изграждат инициативност, постоянство и умения за избор – качества, важни за бъдещото обучение и личностно развитие.</a:t>
            </a:r>
            <a:endParaRPr lang="en-US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6945" y="5138671"/>
            <a:ext cx="2303438" cy="162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79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1319" y="1030310"/>
            <a:ext cx="110114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</a:t>
            </a:r>
            <a:r>
              <a:rPr lang="bg-BG" sz="20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Занимания по интереси</a:t>
            </a:r>
          </a:p>
          <a:p>
            <a:r>
              <a:rPr lang="bg-BG" sz="20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група „ Приложни изкуства и опазване на околната среда“ с ръководител Румена Гергова </a:t>
            </a:r>
          </a:p>
          <a:p>
            <a:r>
              <a:rPr lang="bg-BG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</a:t>
            </a:r>
            <a:endParaRPr lang="bg-BG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290" y="0"/>
            <a:ext cx="1487119" cy="9192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878" y="51272"/>
            <a:ext cx="1172767" cy="8679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950" y="30119"/>
            <a:ext cx="2350394" cy="7640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6" y="1854558"/>
            <a:ext cx="3232597" cy="1818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693" y="1854558"/>
            <a:ext cx="3350296" cy="18845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173" y="1689245"/>
            <a:ext cx="1246646" cy="22151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819" y="1663247"/>
            <a:ext cx="1238650" cy="22009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469" y="1764728"/>
            <a:ext cx="2151934" cy="1210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91" y="3739099"/>
            <a:ext cx="1518108" cy="2697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269" y="4143482"/>
            <a:ext cx="4076699" cy="22931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411" y="3735935"/>
            <a:ext cx="1608796" cy="2858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867" y="3838207"/>
            <a:ext cx="1398853" cy="2485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144" y="3763565"/>
            <a:ext cx="1578400" cy="2804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364" y="3890043"/>
            <a:ext cx="1522068" cy="2704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865" y="3411335"/>
            <a:ext cx="1442341" cy="25628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5638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1978" y="920576"/>
            <a:ext cx="9697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                                    </a:t>
            </a:r>
            <a:r>
              <a:rPr lang="bg-BG" sz="20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Занимания по интереси</a:t>
            </a:r>
          </a:p>
          <a:p>
            <a:r>
              <a:rPr lang="bg-BG" sz="20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 „Изследователи „ с ръководител Цветанка Трендафилова </a:t>
            </a:r>
            <a:endParaRPr lang="bg-BG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204" y="0"/>
            <a:ext cx="1487553" cy="9205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531" y="50902"/>
            <a:ext cx="1099329" cy="8187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132" y="79255"/>
            <a:ext cx="2353260" cy="7620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112" y="79255"/>
            <a:ext cx="2133315" cy="2833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22" y="1628462"/>
            <a:ext cx="2203082" cy="2926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688" y="2963509"/>
            <a:ext cx="2298162" cy="30522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111" y="1707717"/>
            <a:ext cx="3044577" cy="2292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4" y="4554475"/>
            <a:ext cx="1658168" cy="2202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049" y="1628462"/>
            <a:ext cx="3031390" cy="2282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450" y="3605027"/>
            <a:ext cx="2453312" cy="3258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816" y="3686946"/>
            <a:ext cx="2311356" cy="3069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922" y="4554475"/>
            <a:ext cx="2702110" cy="2034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052" y="1669962"/>
            <a:ext cx="2205594" cy="16606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6264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815" y="135360"/>
            <a:ext cx="1487553" cy="920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431" y="135360"/>
            <a:ext cx="1097375" cy="823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1321" y="214615"/>
            <a:ext cx="2353260" cy="762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558344" y="1210615"/>
            <a:ext cx="9569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                                                  </a:t>
            </a:r>
            <a:r>
              <a:rPr lang="bg-BG" sz="20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Занимания по интереси</a:t>
            </a:r>
          </a:p>
          <a:p>
            <a:r>
              <a:rPr lang="bg-BG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група „ Сръчковци“ с ръководител Росица Рангелова </a:t>
            </a:r>
            <a:endParaRPr lang="bg-BG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363" y="1918501"/>
            <a:ext cx="4101685" cy="2214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1" y="2073180"/>
            <a:ext cx="3503053" cy="2627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815" y="1944258"/>
            <a:ext cx="2096036" cy="2794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1" y="3806341"/>
            <a:ext cx="2187323" cy="2916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590" y="3998890"/>
            <a:ext cx="3812147" cy="2859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940" y="3935129"/>
            <a:ext cx="2058984" cy="2745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947" y="3960701"/>
            <a:ext cx="2071553" cy="27620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874" y="3892956"/>
            <a:ext cx="20574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574" y="1949670"/>
            <a:ext cx="1969926" cy="19699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009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9091" y="1403522"/>
            <a:ext cx="116682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000" b="1" i="1" u="sng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Участието на  ДГ </a:t>
            </a:r>
            <a:r>
              <a:rPr lang="bg-BG" sz="2000" b="1" i="1" u="sng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„Радост“ гр. Драгоман в  </a:t>
            </a:r>
            <a:r>
              <a:rPr lang="bg-BG" sz="2000" b="1" i="1" u="sng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Проект </a:t>
            </a:r>
            <a:r>
              <a:rPr lang="en-US" sz="2000" b="1" i="1" u="sng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BG05SFPR001-1.003-0001 </a:t>
            </a:r>
            <a:r>
              <a:rPr lang="bg-BG" sz="2000" b="1" i="1" u="sng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„Силен старт“,  реализиран по програма „Образование“ 2021-2027 г., съфинансирана от Европейския съюз допринася за:</a:t>
            </a:r>
            <a:endParaRPr lang="bg-BG" sz="20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7424" y="2749021"/>
            <a:ext cx="11384925" cy="3683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Подобряване на качеството на образователната, социалната и възпитателната работа, чрез реализиране на дейностите по проекта</a:t>
            </a: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1000"/>
              </a:spcBef>
              <a:buClr>
                <a:srgbClr val="90C226"/>
              </a:buClr>
              <a:buSzPct val="80000"/>
            </a:pPr>
            <a:endParaRPr lang="bg-BG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ü"/>
            </a:pP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на когнитивни, социални и творчески умения на децата – участието на децата в различни занимания  по интереси стимулира тяхната креативност и познавателна развитие;</a:t>
            </a: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ü"/>
            </a:pP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Заниманията по интереси позволяват да се проследят индивидуалните особености  и да се подкрепят  децата според техните темпове и </a:t>
            </a: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потребности</a:t>
            </a:r>
            <a:endParaRPr lang="bg-BG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ü"/>
            </a:pP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 се интереса към организираните дейности, което допринесе за по-добрата адаптация на децата към средата и за изграждането на положителни навици.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520" y="0"/>
            <a:ext cx="1883827" cy="11644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0304" y="27128"/>
            <a:ext cx="1383912" cy="10242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755" y="100287"/>
            <a:ext cx="2700762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40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29486" y="1148830"/>
            <a:ext cx="36215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400" b="1" i="1" u="sng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Очакваме да постигнем:</a:t>
            </a:r>
            <a:endParaRPr lang="bg-BG" sz="24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358" y="98731"/>
            <a:ext cx="1883827" cy="11644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584" y="98731"/>
            <a:ext cx="1383912" cy="10242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1540" y="98731"/>
            <a:ext cx="2700762" cy="8779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6169" y="2046426"/>
            <a:ext cx="11732654" cy="4375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bg-BG" sz="20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Подобрена образователна </a:t>
            </a:r>
            <a:r>
              <a:rPr lang="bg-BG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среда </a:t>
            </a: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 </a:t>
            </a:r>
            <a:r>
              <a:rPr lang="bg-BG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специалисти</a:t>
            </a:r>
            <a:endParaRPr lang="bg-BG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Активни деца</a:t>
            </a: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Стабилна подкрепяща среда</a:t>
            </a: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bg-BG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Повишено качество на услугите</a:t>
            </a: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Методите и практиките, въведени по проекта подобриха стандартите на работа и повишиха ефективността на всички дейности.</a:t>
            </a: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bg-BG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 развитие на детската градина</a:t>
            </a:r>
          </a:p>
          <a:p>
            <a:pPr marL="342900" lvl="0" indent="-342900">
              <a:spcBef>
                <a:spcPts val="1000"/>
              </a:spcBef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bg-BG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Постигнатите резултати ще продължат да се повишават чрез прилагане на разработените добри практики, поддържане на работата с родителите и разработените програми за занимания с децата.</a:t>
            </a:r>
            <a:endParaRPr lang="en-US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5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184</TotalTime>
  <Words>687</Words>
  <Application>Microsoft Office PowerPoint</Application>
  <PresentationFormat>Widescreen</PresentationFormat>
  <Paragraphs>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Century Gothic</vt:lpstr>
      <vt:lpstr>Times New Roman</vt:lpstr>
      <vt:lpstr>Wingdings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Компютер</dc:creator>
  <cp:lastModifiedBy>Компютер</cp:lastModifiedBy>
  <cp:revision>23</cp:revision>
  <dcterms:created xsi:type="dcterms:W3CDTF">2026-01-06T18:45:59Z</dcterms:created>
  <dcterms:modified xsi:type="dcterms:W3CDTF">2026-01-06T21:50:30Z</dcterms:modified>
</cp:coreProperties>
</file>